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1" r:id="rId4"/>
    <p:sldId id="262" r:id="rId5"/>
    <p:sldId id="265" r:id="rId6"/>
    <p:sldId id="263" r:id="rId7"/>
    <p:sldId id="264" r:id="rId8"/>
    <p:sldId id="257" r:id="rId9"/>
    <p:sldId id="258" r:id="rId10"/>
    <p:sldId id="266" r:id="rId11"/>
    <p:sldId id="259" r:id="rId12"/>
    <p:sldId id="267" r:id="rId13"/>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Ref idx="1002">
        <a:schemeClr val="bg2"/>
      </p:bgRef>
    </p:bg>
    <p:spTree>
      <p:nvGrpSpPr>
        <p:cNvPr id="1" name=""/>
        <p:cNvGrpSpPr/>
        <p:nvPr/>
      </p:nvGrpSpPr>
      <p:grpSpPr>
        <a:xfrm>
          <a:off x="0" y="0"/>
          <a:ext cx="0" cy="0"/>
          <a:chOff x="0" y="0"/>
          <a:chExt cx="0" cy="0"/>
        </a:xfrm>
      </p:grpSpPr>
      <p:sp>
        <p:nvSpPr>
          <p:cNvPr id="7" name="Dowolny kształt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Dowolny kształt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ytuł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pl-PL" smtClean="0"/>
              <a:t>Kliknij, aby edytować styl</a:t>
            </a:r>
            <a:endParaRPr kumimoji="0" lang="en-US"/>
          </a:p>
        </p:txBody>
      </p:sp>
      <p:sp>
        <p:nvSpPr>
          <p:cNvPr id="17" name="Podtytuł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l-PL" smtClean="0"/>
              <a:t>Kliknij, aby edytować styl wzorca podtytułu</a:t>
            </a:r>
            <a:endParaRPr kumimoji="0" lang="en-US"/>
          </a:p>
        </p:txBody>
      </p:sp>
      <p:sp>
        <p:nvSpPr>
          <p:cNvPr id="30" name="Symbol zastępczy daty 29"/>
          <p:cNvSpPr>
            <a:spLocks noGrp="1"/>
          </p:cNvSpPr>
          <p:nvPr>
            <p:ph type="dt" sz="half" idx="10"/>
          </p:nvPr>
        </p:nvSpPr>
        <p:spPr/>
        <p:txBody>
          <a:bodyPr/>
          <a:lstStyle/>
          <a:p>
            <a:fld id="{6A1BAD5E-278B-4AEC-AA55-89F00A32B0AF}" type="datetimeFigureOut">
              <a:rPr lang="pl-PL" smtClean="0"/>
              <a:pPr/>
              <a:t>22.06.2022</a:t>
            </a:fld>
            <a:endParaRPr lang="pl-PL"/>
          </a:p>
        </p:txBody>
      </p:sp>
      <p:sp>
        <p:nvSpPr>
          <p:cNvPr id="19" name="Symbol zastępczy stopki 18"/>
          <p:cNvSpPr>
            <a:spLocks noGrp="1"/>
          </p:cNvSpPr>
          <p:nvPr>
            <p:ph type="ftr" sz="quarter" idx="11"/>
          </p:nvPr>
        </p:nvSpPr>
        <p:spPr/>
        <p:txBody>
          <a:bodyPr/>
          <a:lstStyle/>
          <a:p>
            <a:endParaRPr lang="pl-PL"/>
          </a:p>
        </p:txBody>
      </p:sp>
      <p:sp>
        <p:nvSpPr>
          <p:cNvPr id="27" name="Symbol zastępczy numeru slajdu 26"/>
          <p:cNvSpPr>
            <a:spLocks noGrp="1"/>
          </p:cNvSpPr>
          <p:nvPr>
            <p:ph type="sldNum" sz="quarter" idx="12"/>
          </p:nvPr>
        </p:nvSpPr>
        <p:spPr/>
        <p:txBody>
          <a:bodyPr/>
          <a:lstStyle/>
          <a:p>
            <a:fld id="{87372303-28E0-4774-998F-D0B3F01E3DAE}" type="slidenum">
              <a:rPr lang="pl-PL" smtClean="0"/>
              <a:pPr/>
              <a:t>‹#›</a:t>
            </a:fld>
            <a:endParaRPr lang="pl-P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6A1BAD5E-278B-4AEC-AA55-89F00A32B0AF}" type="datetimeFigureOut">
              <a:rPr lang="pl-PL" smtClean="0"/>
              <a:pPr/>
              <a:t>22.06.2022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87372303-28E0-4774-998F-D0B3F01E3DAE}"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6A1BAD5E-278B-4AEC-AA55-89F00A32B0AF}" type="datetimeFigureOut">
              <a:rPr lang="pl-PL" smtClean="0"/>
              <a:pPr/>
              <a:t>22.06.2022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87372303-28E0-4774-998F-D0B3F01E3DAE}"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lgn="l">
              <a:defRPr/>
            </a:lvl1pPr>
          </a:lstStyle>
          <a:p>
            <a:r>
              <a:rPr kumimoji="0" lang="pl-PL" smtClean="0"/>
              <a:t>Kliknij, aby edytować styl</a:t>
            </a:r>
            <a:endParaRPr kumimoji="0" lang="en-US"/>
          </a:p>
        </p:txBody>
      </p:sp>
      <p:sp>
        <p:nvSpPr>
          <p:cNvPr id="3" name="Symbol zastępczy zawartości 2"/>
          <p:cNvSpPr>
            <a:spLocks noGrp="1"/>
          </p:cNvSpPr>
          <p:nvPr>
            <p:ph idx="1"/>
          </p:nvPr>
        </p:nvSpPr>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6A1BAD5E-278B-4AEC-AA55-89F00A32B0AF}" type="datetimeFigureOut">
              <a:rPr lang="pl-PL" smtClean="0"/>
              <a:pPr/>
              <a:t>22.06.2022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87372303-28E0-4774-998F-D0B3F01E3DAE}" type="slidenum">
              <a:rPr lang="pl-PL" smtClean="0"/>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2">
        <a:schemeClr val="bg2"/>
      </p:bgRef>
    </p:bg>
    <p:spTree>
      <p:nvGrpSpPr>
        <p:cNvPr id="1" name=""/>
        <p:cNvGrpSpPr/>
        <p:nvPr/>
      </p:nvGrpSpPr>
      <p:grpSpPr>
        <a:xfrm>
          <a:off x="0" y="0"/>
          <a:ext cx="0" cy="0"/>
          <a:chOff x="0" y="0"/>
          <a:chExt cx="0" cy="0"/>
        </a:xfrm>
      </p:grpSpPr>
      <p:sp>
        <p:nvSpPr>
          <p:cNvPr id="7" name="Dowolny kształt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Dowolny kształt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ytuł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l-PL" smtClean="0"/>
              <a:t>Kliknij, aby edytować style wzorca tekstu</a:t>
            </a:r>
          </a:p>
        </p:txBody>
      </p:sp>
      <p:sp>
        <p:nvSpPr>
          <p:cNvPr id="4" name="Symbol zastępczy daty 3"/>
          <p:cNvSpPr>
            <a:spLocks noGrp="1"/>
          </p:cNvSpPr>
          <p:nvPr>
            <p:ph type="dt" sz="half" idx="10"/>
          </p:nvPr>
        </p:nvSpPr>
        <p:spPr/>
        <p:txBody>
          <a:bodyPr/>
          <a:lstStyle/>
          <a:p>
            <a:fld id="{6A1BAD5E-278B-4AEC-AA55-89F00A32B0AF}" type="datetimeFigureOut">
              <a:rPr lang="pl-PL" smtClean="0"/>
              <a:pPr/>
              <a:t>22.06.2022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87372303-28E0-4774-998F-D0B3F01E3DAE}" type="slidenum">
              <a:rPr lang="pl-PL" smtClean="0"/>
              <a:pPr/>
              <a:t>‹#›</a:t>
            </a:fld>
            <a:endParaRPr lang="pl-P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7467600" cy="1143000"/>
          </a:xfrm>
        </p:spPr>
        <p:txBody>
          <a:bodyPr/>
          <a:lstStyle/>
          <a:p>
            <a:r>
              <a:rPr kumimoji="0" lang="pl-PL" smtClean="0"/>
              <a:t>Kliknij, aby edytować styl</a:t>
            </a:r>
            <a:endParaRPr kumimoji="0" lang="en-US"/>
          </a:p>
        </p:txBody>
      </p:sp>
      <p:sp>
        <p:nvSpPr>
          <p:cNvPr id="3" name="Symbol zastępczy zawartości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zawartości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p>
            <a:fld id="{6A1BAD5E-278B-4AEC-AA55-89F00A32B0AF}" type="datetimeFigureOut">
              <a:rPr lang="pl-PL" smtClean="0"/>
              <a:pPr/>
              <a:t>22.06.2022</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87372303-28E0-4774-998F-D0B3F01E3DAE}" type="slidenum">
              <a:rPr lang="pl-PL" smtClean="0"/>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8229600" cy="1143000"/>
          </a:xfrm>
        </p:spPr>
        <p:txBody>
          <a:bodyPr anchor="ctr"/>
          <a:lstStyle>
            <a:lvl1pPr>
              <a:defRPr/>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4" name="Symbol zastępczy tekstu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5" name="Symbol zastępczy zawartości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6" name="Symbol zastępczy zawartości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7" name="Symbol zastępczy daty 6"/>
          <p:cNvSpPr>
            <a:spLocks noGrp="1"/>
          </p:cNvSpPr>
          <p:nvPr>
            <p:ph type="dt" sz="half" idx="10"/>
          </p:nvPr>
        </p:nvSpPr>
        <p:spPr/>
        <p:txBody>
          <a:bodyPr/>
          <a:lstStyle/>
          <a:p>
            <a:fld id="{6A1BAD5E-278B-4AEC-AA55-89F00A32B0AF}" type="datetimeFigureOut">
              <a:rPr lang="pl-PL" smtClean="0"/>
              <a:pPr/>
              <a:t>22.06.2022</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87372303-28E0-4774-998F-D0B3F01E3DAE}" type="slidenum">
              <a:rPr lang="pl-PL" smtClean="0"/>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320"/>
            <a:ext cx="7470648" cy="1143000"/>
          </a:xfrm>
        </p:spPr>
        <p:txBody>
          <a:bodyPr anchor="ctr"/>
          <a:lstStyle>
            <a:lvl1pPr algn="l">
              <a:defRPr sz="4600"/>
            </a:lvl1pPr>
          </a:lstStyle>
          <a:p>
            <a:r>
              <a:rPr kumimoji="0" lang="pl-PL" smtClean="0"/>
              <a:t>Kliknij, aby edytować styl</a:t>
            </a:r>
            <a:endParaRPr kumimoji="0" lang="en-US"/>
          </a:p>
        </p:txBody>
      </p:sp>
      <p:sp>
        <p:nvSpPr>
          <p:cNvPr id="7" name="Symbol zastępczy daty 6"/>
          <p:cNvSpPr>
            <a:spLocks noGrp="1"/>
          </p:cNvSpPr>
          <p:nvPr>
            <p:ph type="dt" sz="half" idx="10"/>
          </p:nvPr>
        </p:nvSpPr>
        <p:spPr/>
        <p:txBody>
          <a:bodyPr/>
          <a:lstStyle/>
          <a:p>
            <a:fld id="{6A1BAD5E-278B-4AEC-AA55-89F00A32B0AF}" type="datetimeFigureOut">
              <a:rPr lang="pl-PL" smtClean="0"/>
              <a:pPr/>
              <a:t>22.06.2022</a:t>
            </a:fld>
            <a:endParaRPr lang="pl-PL"/>
          </a:p>
        </p:txBody>
      </p:sp>
      <p:sp>
        <p:nvSpPr>
          <p:cNvPr id="8" name="Symbol zastępczy numeru slajdu 7"/>
          <p:cNvSpPr>
            <a:spLocks noGrp="1"/>
          </p:cNvSpPr>
          <p:nvPr>
            <p:ph type="sldNum" sz="quarter" idx="11"/>
          </p:nvPr>
        </p:nvSpPr>
        <p:spPr/>
        <p:txBody>
          <a:bodyPr/>
          <a:lstStyle/>
          <a:p>
            <a:fld id="{87372303-28E0-4774-998F-D0B3F01E3DAE}" type="slidenum">
              <a:rPr lang="pl-PL" smtClean="0"/>
              <a:pPr/>
              <a:t>‹#›</a:t>
            </a:fld>
            <a:endParaRPr lang="pl-PL"/>
          </a:p>
        </p:txBody>
      </p:sp>
      <p:sp>
        <p:nvSpPr>
          <p:cNvPr id="9" name="Symbol zastępczy stopki 8"/>
          <p:cNvSpPr>
            <a:spLocks noGrp="1"/>
          </p:cNvSpPr>
          <p:nvPr>
            <p:ph type="ftr" sz="quarter" idx="12"/>
          </p:nvPr>
        </p:nvSpPr>
        <p:spPr/>
        <p:txBody>
          <a:bodyPr/>
          <a:lstStyle/>
          <a:p>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6A1BAD5E-278B-4AEC-AA55-89F00A32B0AF}" type="datetimeFigureOut">
              <a:rPr lang="pl-PL" smtClean="0"/>
              <a:pPr/>
              <a:t>22.06.2022</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87372303-28E0-4774-998F-D0B3F01E3DAE}"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pl-PL" smtClean="0"/>
              <a:t>Kliknij, aby edytować styl</a:t>
            </a:r>
            <a:endParaRPr kumimoji="0" lang="en-US"/>
          </a:p>
        </p:txBody>
      </p:sp>
      <p:sp>
        <p:nvSpPr>
          <p:cNvPr id="3" name="Symbol zastępczy tekstu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pl-PL" smtClean="0"/>
              <a:t>Kliknij, aby edytować style wzorca tekstu</a:t>
            </a:r>
          </a:p>
        </p:txBody>
      </p:sp>
      <p:sp>
        <p:nvSpPr>
          <p:cNvPr id="4" name="Symbol zastępczy zawartości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p>
            <a:fld id="{6A1BAD5E-278B-4AEC-AA55-89F00A32B0AF}" type="datetimeFigureOut">
              <a:rPr lang="pl-PL" smtClean="0"/>
              <a:pPr/>
              <a:t>22.06.2022</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a:xfrm>
            <a:off x="8156448" y="6422064"/>
            <a:ext cx="762000" cy="365125"/>
          </a:xfrm>
        </p:spPr>
        <p:txBody>
          <a:bodyPr/>
          <a:lstStyle/>
          <a:p>
            <a:fld id="{87372303-28E0-4774-998F-D0B3F01E3DAE}" type="slidenum">
              <a:rPr lang="pl-PL" smtClean="0"/>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pl-PL" smtClean="0"/>
              <a:t>Kliknij, aby edytować styl</a:t>
            </a:r>
            <a:endParaRPr kumimoji="0" lang="en-US"/>
          </a:p>
        </p:txBody>
      </p:sp>
      <p:sp>
        <p:nvSpPr>
          <p:cNvPr id="3" name="Symbol zastępczy obrazu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pl-PL" smtClean="0"/>
              <a:t>Kliknij ikonę, aby dodać obraz</a:t>
            </a:r>
            <a:endParaRPr kumimoji="0" lang="en-US" dirty="0"/>
          </a:p>
        </p:txBody>
      </p:sp>
      <p:sp>
        <p:nvSpPr>
          <p:cNvPr id="4" name="Symbol zastępczy tekstu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pl-PL" smtClean="0"/>
              <a:t>Kliknij, aby edytować style wzorca tekstu</a:t>
            </a:r>
          </a:p>
        </p:txBody>
      </p:sp>
      <p:sp>
        <p:nvSpPr>
          <p:cNvPr id="5" name="Symbol zastępczy daty 4"/>
          <p:cNvSpPr>
            <a:spLocks noGrp="1"/>
          </p:cNvSpPr>
          <p:nvPr>
            <p:ph type="dt" sz="half" idx="10"/>
          </p:nvPr>
        </p:nvSpPr>
        <p:spPr>
          <a:xfrm>
            <a:off x="457200" y="6422064"/>
            <a:ext cx="2133600" cy="365125"/>
          </a:xfrm>
        </p:spPr>
        <p:txBody>
          <a:bodyPr/>
          <a:lstStyle/>
          <a:p>
            <a:fld id="{6A1BAD5E-278B-4AEC-AA55-89F00A32B0AF}" type="datetimeFigureOut">
              <a:rPr lang="pl-PL" smtClean="0"/>
              <a:pPr/>
              <a:t>22.06.2022</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87372303-28E0-4774-998F-D0B3F01E3DAE}" type="slidenum">
              <a:rPr lang="pl-PL" smtClean="0"/>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Dowolny kształt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Dowolny kształt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Symbol zastępczy tytułu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pl-PL" smtClean="0"/>
              <a:t>Kliknij, aby edytować styl</a:t>
            </a:r>
            <a:endParaRPr kumimoji="0" lang="en-US"/>
          </a:p>
        </p:txBody>
      </p:sp>
      <p:sp>
        <p:nvSpPr>
          <p:cNvPr id="30" name="Symbol zastępczy tekstu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10" name="Symbol zastępczy daty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6A1BAD5E-278B-4AEC-AA55-89F00A32B0AF}" type="datetimeFigureOut">
              <a:rPr lang="pl-PL" smtClean="0"/>
              <a:pPr/>
              <a:t>22.06.2022</a:t>
            </a:fld>
            <a:endParaRPr lang="pl-PL"/>
          </a:p>
        </p:txBody>
      </p:sp>
      <p:sp>
        <p:nvSpPr>
          <p:cNvPr id="22" name="Symbol zastępczy stopki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pl-PL"/>
          </a:p>
        </p:txBody>
      </p:sp>
      <p:sp>
        <p:nvSpPr>
          <p:cNvPr id="18" name="Symbol zastępczy numeru slajdu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87372303-28E0-4774-998F-D0B3F01E3DAE}" type="slidenum">
              <a:rPr lang="pl-PL" smtClean="0"/>
              <a:pPr/>
              <a:t>‹#›</a:t>
            </a:fld>
            <a:endParaRPr lang="pl-PL"/>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p:txBody>
          <a:bodyPr/>
          <a:lstStyle/>
          <a:p>
            <a:r>
              <a:rPr lang="pl-PL" dirty="0" smtClean="0"/>
              <a:t>Mikro a makroekonomia </a:t>
            </a:r>
            <a:endParaRPr lang="pl-PL" dirty="0"/>
          </a:p>
        </p:txBody>
      </p:sp>
      <p:sp>
        <p:nvSpPr>
          <p:cNvPr id="3" name="Podtytuł 2"/>
          <p:cNvSpPr>
            <a:spLocks noGrp="1"/>
          </p:cNvSpPr>
          <p:nvPr>
            <p:ph type="subTitle" idx="1"/>
          </p:nvPr>
        </p:nvSpPr>
        <p:spPr/>
        <p:txBody>
          <a:bodyPr/>
          <a:lstStyle/>
          <a:p>
            <a:endParaRPr lang="pl-PL"/>
          </a:p>
        </p:txBody>
      </p:sp>
    </p:spTree>
  </p:cSld>
  <p:clrMapOvr>
    <a:masterClrMapping/>
  </p:clrMapOvr>
  <p:transition>
    <p:pull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28596" y="285728"/>
            <a:ext cx="7467600" cy="1143000"/>
          </a:xfrm>
        </p:spPr>
        <p:txBody>
          <a:bodyPr>
            <a:noAutofit/>
          </a:bodyPr>
          <a:lstStyle/>
          <a:p>
            <a:r>
              <a:rPr lang="pl-PL" sz="3600" dirty="0" smtClean="0"/>
              <a:t>Różnice między mikroekonomią </a:t>
            </a:r>
            <a:br>
              <a:rPr lang="pl-PL" sz="3600" dirty="0" smtClean="0"/>
            </a:br>
            <a:r>
              <a:rPr lang="pl-PL" sz="3600" dirty="0" smtClean="0"/>
              <a:t>a makroekonomią</a:t>
            </a:r>
            <a:endParaRPr lang="pl-PL" sz="3600" dirty="0"/>
          </a:p>
        </p:txBody>
      </p:sp>
      <p:sp>
        <p:nvSpPr>
          <p:cNvPr id="3" name="Symbol zastępczy zawartości 2"/>
          <p:cNvSpPr>
            <a:spLocks noGrp="1"/>
          </p:cNvSpPr>
          <p:nvPr>
            <p:ph idx="1"/>
          </p:nvPr>
        </p:nvSpPr>
        <p:spPr>
          <a:xfrm>
            <a:off x="428596" y="1571612"/>
            <a:ext cx="8215370" cy="3143272"/>
          </a:xfrm>
        </p:spPr>
        <p:txBody>
          <a:bodyPr>
            <a:normAutofit/>
          </a:bodyPr>
          <a:lstStyle/>
          <a:p>
            <a:pPr algn="just">
              <a:buNone/>
            </a:pPr>
            <a:r>
              <a:rPr lang="pl-PL" sz="2100" dirty="0" smtClean="0">
                <a:latin typeface="Times New Roman" pitchFamily="18" charset="0"/>
                <a:cs typeface="Times New Roman" pitchFamily="18" charset="0"/>
              </a:rPr>
              <a:t>	Oba te działy ekonomii są bardzo przydatne, i na podstawie badań przeprowadzanych zarówno na płaszczyźnie makroekonomicznej jak i na płaszczyźnie mikroekonomicznej, można formułować wnioski na temat polityki poszczególnych państw, na temat gospodarki i różnych jej aspektów. Badania prowadzone w zakresie mikroekonomii i makroekonomii różnią się między sobą, przede wszystkim tym, co brane jest pod uwagę w trakcie przeprowadzania takich badań. </a:t>
            </a:r>
          </a:p>
          <a:p>
            <a:endParaRPr lang="pl-PL" dirty="0"/>
          </a:p>
        </p:txBody>
      </p:sp>
      <p:pic>
        <p:nvPicPr>
          <p:cNvPr id="6147" name="Picture 3"/>
          <p:cNvPicPr>
            <a:picLocks noChangeAspect="1" noChangeArrowheads="1"/>
          </p:cNvPicPr>
          <p:nvPr/>
        </p:nvPicPr>
        <p:blipFill>
          <a:blip r:embed="rId2"/>
          <a:srcRect/>
          <a:stretch>
            <a:fillRect/>
          </a:stretch>
        </p:blipFill>
        <p:spPr bwMode="auto">
          <a:xfrm>
            <a:off x="1857356" y="4040116"/>
            <a:ext cx="5929354" cy="264159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642910" y="1428736"/>
            <a:ext cx="8215370" cy="3286148"/>
          </a:xfrm>
        </p:spPr>
        <p:txBody>
          <a:bodyPr>
            <a:normAutofit/>
          </a:bodyPr>
          <a:lstStyle/>
          <a:p>
            <a:endParaRPr lang="pl-PL" sz="4800" dirty="0" smtClean="0"/>
          </a:p>
          <a:p>
            <a:endParaRPr lang="pl-PL" dirty="0"/>
          </a:p>
        </p:txBody>
      </p:sp>
      <p:pic>
        <p:nvPicPr>
          <p:cNvPr id="4" name="Picture 2"/>
          <p:cNvPicPr>
            <a:picLocks noChangeAspect="1" noChangeArrowheads="1"/>
          </p:cNvPicPr>
          <p:nvPr/>
        </p:nvPicPr>
        <p:blipFill>
          <a:blip r:embed="rId2"/>
          <a:srcRect/>
          <a:stretch>
            <a:fillRect/>
          </a:stretch>
        </p:blipFill>
        <p:spPr bwMode="auto">
          <a:xfrm>
            <a:off x="4857752" y="4357694"/>
            <a:ext cx="3143272" cy="2353160"/>
          </a:xfrm>
          <a:prstGeom prst="rect">
            <a:avLst/>
          </a:prstGeom>
          <a:noFill/>
          <a:ln w="9525">
            <a:noFill/>
            <a:miter lim="800000"/>
            <a:headEnd/>
            <a:tailEnd/>
          </a:ln>
          <a:effectLst/>
        </p:spPr>
      </p:pic>
      <p:sp>
        <p:nvSpPr>
          <p:cNvPr id="5" name="Prostokąt 4"/>
          <p:cNvSpPr/>
          <p:nvPr/>
        </p:nvSpPr>
        <p:spPr>
          <a:xfrm>
            <a:off x="642910" y="1500174"/>
            <a:ext cx="7643866" cy="3139321"/>
          </a:xfrm>
          <a:prstGeom prst="rect">
            <a:avLst/>
          </a:prstGeom>
        </p:spPr>
        <p:txBody>
          <a:bodyPr wrap="square">
            <a:spAutoFit/>
          </a:bodyPr>
          <a:lstStyle/>
          <a:p>
            <a:pPr algn="just">
              <a:buNone/>
            </a:pPr>
            <a:r>
              <a:rPr lang="pl-PL" sz="2200" dirty="0" smtClean="0">
                <a:latin typeface="Times New Roman" pitchFamily="18" charset="0"/>
                <a:cs typeface="Times New Roman" pitchFamily="18" charset="0"/>
              </a:rPr>
              <a:t>Badania zjawisk gospodarczych na płaszczyźnie mikroekonomii biorą bowiem pod uwagę poszczególne dobra na sprzedaż, poszczególne podmioty gospodarcze, a także poszczególnych konsumentów. Na ich podstawie wysnuwane są wnioski na temat całej gospodarki, nawet na temat gospodarki międzynarodowej czy światowej. Natomiast jeżeli badania przeprowadzane są na płaszczyźnie makroekonomii, nie bierze się w ogóle pod uwagę zachowań poszczególnych przedsiębiorców i poszczególnych konsumentów.</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p:txBody>
          <a:bodyPr>
            <a:normAutofit/>
          </a:bodyPr>
          <a:lstStyle/>
          <a:p>
            <a:pPr>
              <a:buNone/>
            </a:pPr>
            <a:r>
              <a:rPr lang="pl-PL" sz="2800" dirty="0" smtClean="0"/>
              <a:t>	Dziękuję za uwagę </a:t>
            </a:r>
          </a:p>
          <a:p>
            <a:pPr>
              <a:buNone/>
            </a:pPr>
            <a:r>
              <a:rPr lang="pl-PL" sz="2800" dirty="0" smtClean="0"/>
              <a:t>	Prezentacje wykonała:</a:t>
            </a:r>
          </a:p>
          <a:p>
            <a:pPr>
              <a:buNone/>
            </a:pPr>
            <a:r>
              <a:rPr lang="pl-PL" sz="2800" dirty="0" smtClean="0"/>
              <a:t>	 Weronika Biernacka klasa 3 GF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pl-PL" dirty="0" smtClean="0"/>
              <a:t>Czym jest właściwie ekonomia ?</a:t>
            </a:r>
            <a:endParaRPr lang="pl-PL" dirty="0"/>
          </a:p>
        </p:txBody>
      </p:sp>
      <p:sp>
        <p:nvSpPr>
          <p:cNvPr id="3" name="Symbol zastępczy zawartości 2"/>
          <p:cNvSpPr>
            <a:spLocks noGrp="1"/>
          </p:cNvSpPr>
          <p:nvPr>
            <p:ph idx="1"/>
          </p:nvPr>
        </p:nvSpPr>
        <p:spPr>
          <a:xfrm>
            <a:off x="571472" y="1714488"/>
            <a:ext cx="7400948" cy="4329130"/>
          </a:xfrm>
        </p:spPr>
        <p:txBody>
          <a:bodyPr>
            <a:normAutofit/>
          </a:bodyPr>
          <a:lstStyle/>
          <a:p>
            <a:pPr algn="just">
              <a:buNone/>
            </a:pPr>
            <a:r>
              <a:rPr lang="pl-PL" sz="2200" dirty="0" smtClean="0">
                <a:latin typeface="Times New Roman" pitchFamily="18" charset="0"/>
                <a:cs typeface="Times New Roman" pitchFamily="18" charset="0"/>
              </a:rPr>
              <a:t>	Aby zrozumieć, pojęcie makro i mikroekonomii, należy zapoznać się z pojęciem samej ekonomii. </a:t>
            </a:r>
          </a:p>
          <a:p>
            <a:pPr marL="419100" indent="-382588" algn="just">
              <a:buNone/>
            </a:pPr>
            <a:r>
              <a:rPr lang="pl-PL" sz="2200" dirty="0" smtClean="0">
                <a:latin typeface="Times New Roman" pitchFamily="18" charset="0"/>
                <a:cs typeface="Times New Roman" pitchFamily="18" charset="0"/>
              </a:rPr>
              <a:t>	Ekonomia według jednej z definicji jest dziedziną nauki zajmującą się wytwarzaniem, rozprowadzaniem </a:t>
            </a:r>
            <a:br>
              <a:rPr lang="pl-PL" sz="2200" dirty="0" smtClean="0">
                <a:latin typeface="Times New Roman" pitchFamily="18" charset="0"/>
                <a:cs typeface="Times New Roman" pitchFamily="18" charset="0"/>
              </a:rPr>
            </a:br>
            <a:r>
              <a:rPr lang="pl-PL" sz="2200" dirty="0" smtClean="0">
                <a:latin typeface="Times New Roman" pitchFamily="18" charset="0"/>
                <a:cs typeface="Times New Roman" pitchFamily="18" charset="0"/>
              </a:rPr>
              <a:t>i konsumpcją dóbr. Mówi ona o racjonalnym wykorzystaniu przez jednostkę i społeczeństwo różnych zasobów. Samo pojęcie zasobów nie odnosi się wyłącznie do spraw finansowych, ale także do wszystkich innych pokładów, na przykład zasobów kapitału ludzkiego. Racjonalne wykorzystanie natomiast ma prowadzić do pomnażania tych dóbr.</a:t>
            </a:r>
          </a:p>
          <a:p>
            <a:pPr algn="just"/>
            <a:endParaRPr lang="pl-PL" b="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pic>
        <p:nvPicPr>
          <p:cNvPr id="4" name="Picture 2"/>
          <p:cNvPicPr>
            <a:picLocks noGrp="1" noChangeAspect="1" noChangeArrowheads="1"/>
          </p:cNvPicPr>
          <p:nvPr>
            <p:ph idx="1"/>
          </p:nvPr>
        </p:nvPicPr>
        <p:blipFill>
          <a:blip r:embed="rId2"/>
          <a:srcRect/>
          <a:stretch>
            <a:fillRect/>
          </a:stretch>
        </p:blipFill>
        <p:spPr bwMode="auto">
          <a:xfrm>
            <a:off x="3000364" y="3571876"/>
            <a:ext cx="5239482" cy="2857899"/>
          </a:xfrm>
          <a:prstGeom prst="rect">
            <a:avLst/>
          </a:prstGeom>
          <a:noFill/>
          <a:ln w="9525">
            <a:noFill/>
            <a:miter lim="800000"/>
            <a:headEnd/>
            <a:tailEnd/>
          </a:ln>
          <a:effectLst/>
        </p:spPr>
      </p:pic>
      <p:sp>
        <p:nvSpPr>
          <p:cNvPr id="5" name="Prostokąt 4"/>
          <p:cNvSpPr/>
          <p:nvPr/>
        </p:nvSpPr>
        <p:spPr>
          <a:xfrm>
            <a:off x="500034" y="1714488"/>
            <a:ext cx="7715304" cy="2154436"/>
          </a:xfrm>
          <a:prstGeom prst="rect">
            <a:avLst/>
          </a:prstGeom>
        </p:spPr>
        <p:txBody>
          <a:bodyPr wrap="square">
            <a:spAutoFit/>
          </a:bodyPr>
          <a:lstStyle/>
          <a:p>
            <a:pPr algn="just"/>
            <a:r>
              <a:rPr lang="pl-PL" sz="2200" dirty="0" smtClean="0">
                <a:latin typeface="Times New Roman" pitchFamily="18" charset="0"/>
                <a:cs typeface="Times New Roman" pitchFamily="18" charset="0"/>
              </a:rPr>
              <a:t>Inna definicja ekonomii mówi, że ekonomia to nauka społeczna</a:t>
            </a:r>
            <a:br>
              <a:rPr lang="pl-PL" sz="2200" dirty="0" smtClean="0">
                <a:latin typeface="Times New Roman" pitchFamily="18" charset="0"/>
                <a:cs typeface="Times New Roman" pitchFamily="18" charset="0"/>
              </a:rPr>
            </a:br>
            <a:r>
              <a:rPr lang="pl-PL" sz="2200" dirty="0" smtClean="0">
                <a:latin typeface="Times New Roman" pitchFamily="18" charset="0"/>
                <a:cs typeface="Times New Roman" pitchFamily="18" charset="0"/>
              </a:rPr>
              <a:t>o gospodarowaniu w warunkach ograniczoności zasobów, dziedzina wiedzy zajmująca się analizą procesów gospodarczych. </a:t>
            </a:r>
          </a:p>
          <a:p>
            <a:pPr algn="just"/>
            <a:r>
              <a:rPr lang="pl-PL" sz="2200" dirty="0" smtClean="0">
                <a:latin typeface="Times New Roman" pitchFamily="18" charset="0"/>
                <a:cs typeface="Times New Roman" pitchFamily="18" charset="0"/>
              </a:rPr>
              <a:t>Głównymi działami ekonomii są mikroekonomia </a:t>
            </a:r>
            <a:br>
              <a:rPr lang="pl-PL" sz="2200" dirty="0" smtClean="0">
                <a:latin typeface="Times New Roman" pitchFamily="18" charset="0"/>
                <a:cs typeface="Times New Roman" pitchFamily="18" charset="0"/>
              </a:rPr>
            </a:br>
            <a:r>
              <a:rPr lang="pl-PL" sz="2200" dirty="0" smtClean="0">
                <a:latin typeface="Times New Roman" pitchFamily="18" charset="0"/>
                <a:cs typeface="Times New Roman" pitchFamily="18" charset="0"/>
              </a:rPr>
              <a:t>i makroekonomia.</a:t>
            </a:r>
          </a:p>
          <a:p>
            <a:pPr algn="just">
              <a:buNone/>
            </a:pPr>
            <a:endParaRPr lang="pl-PL"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Mikroekonomia </a:t>
            </a:r>
            <a:endParaRPr lang="pl-PL" dirty="0"/>
          </a:p>
        </p:txBody>
      </p:sp>
      <p:sp>
        <p:nvSpPr>
          <p:cNvPr id="3" name="Symbol zastępczy zawartości 2"/>
          <p:cNvSpPr>
            <a:spLocks noGrp="1"/>
          </p:cNvSpPr>
          <p:nvPr>
            <p:ph idx="1"/>
          </p:nvPr>
        </p:nvSpPr>
        <p:spPr>
          <a:xfrm>
            <a:off x="500034" y="1714488"/>
            <a:ext cx="8143932" cy="3571900"/>
          </a:xfrm>
        </p:spPr>
        <p:txBody>
          <a:bodyPr>
            <a:normAutofit/>
          </a:bodyPr>
          <a:lstStyle/>
          <a:p>
            <a:pPr algn="just">
              <a:buNone/>
            </a:pPr>
            <a:r>
              <a:rPr lang="pl-PL" sz="2200" dirty="0" smtClean="0">
                <a:latin typeface="Times New Roman" pitchFamily="18" charset="0"/>
                <a:cs typeface="Times New Roman" pitchFamily="18" charset="0"/>
              </a:rPr>
              <a:t>	Mikroekonomia obejmuje badanie działań jednostek, poszczególnych podmiotów gospodarki, a także jest ona poświęcona badaniom nad indywidualnym zachowaniem konsumentów czy rynków. Poddaje ona szczegółowej analizie decyzje dotyczące sprzedaży i zakupów różnych towarów przez te jednostki. W mikroekonomii państwo bądź tez gospodarka nie jest pojmowana jako jeden, nierozłączny organizm, a jako zbiór podmiotów podejmujących swoje własne decyzje. Uznaje się tutaj autonomię każdego człowieka, przedsiębiorstwa czy też rynków. </a:t>
            </a:r>
          </a:p>
          <a:p>
            <a:pPr algn="just"/>
            <a:endParaRPr lang="pl-PL" dirty="0" smtClean="0"/>
          </a:p>
          <a:p>
            <a:endParaRPr lang="pl-PL"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642910" y="1785926"/>
            <a:ext cx="7072362" cy="2571769"/>
          </a:xfrm>
        </p:spPr>
        <p:txBody>
          <a:bodyPr>
            <a:normAutofit fontScale="70000" lnSpcReduction="20000"/>
          </a:bodyPr>
          <a:lstStyle/>
          <a:p>
            <a:pPr algn="just">
              <a:buNone/>
            </a:pPr>
            <a:r>
              <a:rPr lang="pl-PL" sz="3200" dirty="0" smtClean="0">
                <a:latin typeface="Times New Roman" pitchFamily="18" charset="0"/>
                <a:cs typeface="Times New Roman" pitchFamily="18" charset="0"/>
              </a:rPr>
              <a:t>	Bardzo ważnym zagadnieniem, które występuje w  mikroekonomii jest pytanie co produkować, aby zysk był jak największy? Jednak pojawiają się także inne dylematy podczas badań mikroekonomicznych: czego używać, kupować, jakie dobra konsumować, aby przy ograniczonych zasobach w jak najlepszym stopniu zaspokajać swoje potrzeby? </a:t>
            </a:r>
          </a:p>
          <a:p>
            <a:pPr algn="just">
              <a:buNone/>
            </a:pPr>
            <a:r>
              <a:rPr lang="pl-PL" sz="3200" dirty="0" smtClean="0"/>
              <a:t>	</a:t>
            </a:r>
          </a:p>
        </p:txBody>
      </p:sp>
      <p:pic>
        <p:nvPicPr>
          <p:cNvPr id="4" name="Picture 2"/>
          <p:cNvPicPr>
            <a:picLocks noChangeAspect="1" noChangeArrowheads="1"/>
          </p:cNvPicPr>
          <p:nvPr/>
        </p:nvPicPr>
        <p:blipFill>
          <a:blip r:embed="rId2"/>
          <a:srcRect/>
          <a:stretch>
            <a:fillRect/>
          </a:stretch>
        </p:blipFill>
        <p:spPr bwMode="auto">
          <a:xfrm>
            <a:off x="2285984" y="3929066"/>
            <a:ext cx="4786346" cy="250415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p:txBody>
          <a:bodyPr>
            <a:normAutofit/>
          </a:bodyPr>
          <a:lstStyle/>
          <a:p>
            <a:endParaRPr lang="pl-PL" sz="6400" dirty="0" smtClean="0"/>
          </a:p>
          <a:p>
            <a:endParaRPr lang="pl-PL" dirty="0"/>
          </a:p>
        </p:txBody>
      </p:sp>
      <p:sp>
        <p:nvSpPr>
          <p:cNvPr id="6" name="Prostokąt 5"/>
          <p:cNvSpPr/>
          <p:nvPr/>
        </p:nvSpPr>
        <p:spPr>
          <a:xfrm>
            <a:off x="642910" y="1928802"/>
            <a:ext cx="7500990" cy="3816429"/>
          </a:xfrm>
          <a:prstGeom prst="rect">
            <a:avLst/>
          </a:prstGeom>
        </p:spPr>
        <p:txBody>
          <a:bodyPr wrap="square">
            <a:spAutoFit/>
          </a:bodyPr>
          <a:lstStyle/>
          <a:p>
            <a:pPr algn="just">
              <a:buNone/>
            </a:pPr>
            <a:r>
              <a:rPr lang="pl-PL" sz="2200" dirty="0" smtClean="0">
                <a:latin typeface="Times New Roman" pitchFamily="18" charset="0"/>
                <a:cs typeface="Times New Roman" pitchFamily="18" charset="0"/>
              </a:rPr>
              <a:t>Mikroekonomia zajmuje się również tym, jakim przemianom podlegają decyzje o nowych sposobach produkowania oraz wykorzystywaniu innowacyjnych technologii w procesie wytwarzania nowych, ulepszonych dóbr. Ważną kwestią jest także fakt wykorzystywania zasobów do produkcji, a dokładniej tego, jak je lokować i wykorzystywać w sposób jak najbardziej efektywny. </a:t>
            </a:r>
          </a:p>
          <a:p>
            <a:pPr algn="just">
              <a:buNone/>
            </a:pPr>
            <a:r>
              <a:rPr lang="pl-PL" sz="2200" dirty="0" smtClean="0">
                <a:latin typeface="Times New Roman" pitchFamily="18" charset="0"/>
                <a:cs typeface="Times New Roman" pitchFamily="18" charset="0"/>
              </a:rPr>
              <a:t>Mikroekonomia jako dział ekonomii jest również zainteresowana tym, w jaki sposób funkcjonuje rynek i jak można polepszyć wymianę dóbr i usług. Analizowane jest zarówno kształtowanie się popytu jak i podaży oraz równoważenie się tych zmiennych.</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71472" y="285728"/>
            <a:ext cx="7467600" cy="1143000"/>
          </a:xfrm>
        </p:spPr>
        <p:txBody>
          <a:bodyPr/>
          <a:lstStyle/>
          <a:p>
            <a:r>
              <a:rPr lang="pl-PL" dirty="0" smtClean="0"/>
              <a:t>Makroekonomia </a:t>
            </a:r>
            <a:endParaRPr lang="pl-PL" dirty="0"/>
          </a:p>
        </p:txBody>
      </p:sp>
      <p:sp>
        <p:nvSpPr>
          <p:cNvPr id="3" name="Symbol zastępczy zawartości 2"/>
          <p:cNvSpPr>
            <a:spLocks noGrp="1"/>
          </p:cNvSpPr>
          <p:nvPr>
            <p:ph idx="1"/>
          </p:nvPr>
        </p:nvSpPr>
        <p:spPr>
          <a:xfrm>
            <a:off x="214282" y="1285860"/>
            <a:ext cx="8786874" cy="3286148"/>
          </a:xfrm>
        </p:spPr>
        <p:txBody>
          <a:bodyPr>
            <a:noAutofit/>
          </a:bodyPr>
          <a:lstStyle/>
          <a:p>
            <a:pPr algn="just">
              <a:buNone/>
            </a:pPr>
            <a:r>
              <a:rPr lang="pl-PL" sz="2200" dirty="0" smtClean="0">
                <a:latin typeface="Times New Roman" pitchFamily="18" charset="0"/>
                <a:cs typeface="Times New Roman" pitchFamily="18" charset="0"/>
              </a:rPr>
              <a:t>	</a:t>
            </a:r>
            <a:r>
              <a:rPr lang="pl-PL" sz="2100" dirty="0" smtClean="0">
                <a:latin typeface="Times New Roman" pitchFamily="18" charset="0"/>
                <a:cs typeface="Times New Roman" pitchFamily="18" charset="0"/>
              </a:rPr>
              <a:t>Makroekonomia jest z kolei pewnego rodzaju przeciwieństwem w stosunku do mikroekonomii. Uznaje się, że gospodarka jest czymś ogólnym, nierozerwalnym, jest ona całością, której poszczególne elementy działają we współpracy. Gospodarka traktowana jest więc jako system, kompatybilny zbiór elementów, który dobrze funkcjonuje tylko razem. Najważniejszym tematem dla tego działu ekonomii jest podział i tworzenie narodowego dochodu oraz pojęcia takie jak, bilans płatniczy, produkt krajowy brutto, inflacja i inwestycje, a także rozmaite zjawiska społeczne między innymi bezrobocie. </a:t>
            </a:r>
          </a:p>
          <a:p>
            <a:pPr algn="just">
              <a:buNone/>
            </a:pPr>
            <a:r>
              <a:rPr lang="pl-PL" sz="2200" dirty="0" smtClean="0">
                <a:latin typeface="Times New Roman" pitchFamily="18" charset="0"/>
                <a:cs typeface="Times New Roman" pitchFamily="18" charset="0"/>
              </a:rPr>
              <a:t>	</a:t>
            </a:r>
          </a:p>
          <a:p>
            <a:endParaRPr lang="pl-PL" sz="1600" dirty="0" smtClean="0"/>
          </a:p>
          <a:p>
            <a:endParaRPr lang="pl-PL" sz="1600" dirty="0"/>
          </a:p>
        </p:txBody>
      </p:sp>
      <p:pic>
        <p:nvPicPr>
          <p:cNvPr id="6" name="Picture 2"/>
          <p:cNvPicPr>
            <a:picLocks noChangeAspect="1" noChangeArrowheads="1"/>
          </p:cNvPicPr>
          <p:nvPr/>
        </p:nvPicPr>
        <p:blipFill>
          <a:blip r:embed="rId2"/>
          <a:srcRect/>
          <a:stretch>
            <a:fillRect/>
          </a:stretch>
        </p:blipFill>
        <p:spPr bwMode="auto">
          <a:xfrm>
            <a:off x="3857620" y="4143380"/>
            <a:ext cx="3958957" cy="246737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457200" y="1600200"/>
            <a:ext cx="7543824" cy="6329394"/>
          </a:xfrm>
        </p:spPr>
        <p:txBody>
          <a:bodyPr>
            <a:noAutofit/>
          </a:bodyPr>
          <a:lstStyle/>
          <a:p>
            <a:pPr algn="just">
              <a:buNone/>
            </a:pPr>
            <a:r>
              <a:rPr lang="pl-PL" sz="2200" dirty="0" smtClean="0">
                <a:latin typeface="Times New Roman" pitchFamily="18" charset="0"/>
                <a:cs typeface="Times New Roman" pitchFamily="18" charset="0"/>
              </a:rPr>
              <a:t>	</a:t>
            </a:r>
          </a:p>
          <a:p>
            <a:pPr algn="just">
              <a:buNone/>
            </a:pPr>
            <a:r>
              <a:rPr lang="pl-PL" sz="2200" dirty="0" smtClean="0">
                <a:latin typeface="Times New Roman" pitchFamily="18" charset="0"/>
                <a:cs typeface="Times New Roman" pitchFamily="18" charset="0"/>
              </a:rPr>
              <a:t>	 W makroekonomii istotna jest gospodarka poszczególnych państw i światowa, a także zależności występujące między nimi. Poprzez obserwację wszystkich tych powiązań, makroekonomia jest w stanie przewidzieć tendencje rozwojowe dla ogólnej gospodarki światowej i dla konkretnego państwa. Pojęciem, które leży w obszarze zainteresowań makroekonomii jest wspomniane wcześniej bezrobocie. Zajmuje się ona tym, dlaczego w gospodarce często brakuje rąk do pracy w jednej dziedzinie, a w drugiej jest za dużo osób chętnych do podjęcia pracy, a za mało wakatów.</a:t>
            </a:r>
          </a:p>
          <a:p>
            <a:pPr algn="just">
              <a:buNone/>
            </a:pPr>
            <a:r>
              <a:rPr lang="pl-PL" sz="2200" dirty="0" smtClean="0">
                <a:latin typeface="Times New Roman" pitchFamily="18" charset="0"/>
                <a:cs typeface="Times New Roman" pitchFamily="18" charset="0"/>
              </a:rPr>
              <a:t>	</a:t>
            </a:r>
          </a:p>
          <a:p>
            <a:endParaRPr lang="pl-PL" sz="2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285720" y="1571612"/>
            <a:ext cx="7467600" cy="4525963"/>
          </a:xfrm>
        </p:spPr>
        <p:txBody>
          <a:bodyPr>
            <a:normAutofit/>
          </a:bodyPr>
          <a:lstStyle/>
          <a:p>
            <a:pPr algn="just">
              <a:buNone/>
            </a:pPr>
            <a:r>
              <a:rPr lang="pl-PL" sz="2200" dirty="0" smtClean="0">
                <a:latin typeface="Times New Roman" pitchFamily="18" charset="0"/>
                <a:cs typeface="Times New Roman" pitchFamily="18" charset="0"/>
              </a:rPr>
              <a:t>	Jeżeli chodzi natomiast o wpływ makroekonomii na indywidualne jednostki i pojedyncze podmioty, to często wiąże się ona z wieloma problemami. Jednym z takich problemów może być wymieniona wcześniej inflacja, </a:t>
            </a:r>
            <a:br>
              <a:rPr lang="pl-PL" sz="2200" dirty="0" smtClean="0">
                <a:latin typeface="Times New Roman" pitchFamily="18" charset="0"/>
                <a:cs typeface="Times New Roman" pitchFamily="18" charset="0"/>
              </a:rPr>
            </a:br>
            <a:r>
              <a:rPr lang="pl-PL" sz="2200" dirty="0" smtClean="0">
                <a:latin typeface="Times New Roman" pitchFamily="18" charset="0"/>
                <a:cs typeface="Times New Roman" pitchFamily="18" charset="0"/>
              </a:rPr>
              <a:t>a także bezrobocie. Makroekonomia odpowiada na takie pytania: jak społeczeństwo wytwarza produkty, jak dzielić dobra, jak optymalnie je rozdzielać i wpływać na stan gospodarki, poprzez określone działania państwa?</a:t>
            </a:r>
            <a:endParaRPr lang="pl-PL" sz="2200" dirty="0"/>
          </a:p>
        </p:txBody>
      </p:sp>
      <p:pic>
        <p:nvPicPr>
          <p:cNvPr id="4" name="Picture 3"/>
          <p:cNvPicPr>
            <a:picLocks noChangeAspect="1" noChangeArrowheads="1"/>
          </p:cNvPicPr>
          <p:nvPr/>
        </p:nvPicPr>
        <p:blipFill>
          <a:blip r:embed="rId2" cstate="print"/>
          <a:srcRect/>
          <a:stretch>
            <a:fillRect/>
          </a:stretch>
        </p:blipFill>
        <p:spPr bwMode="auto">
          <a:xfrm>
            <a:off x="6429388" y="4357694"/>
            <a:ext cx="2428892" cy="222730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chniczny">
  <a:themeElements>
    <a:clrScheme name="Techniczny">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zny">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zny">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122</TotalTime>
  <Words>178</Words>
  <Application>Microsoft Office PowerPoint</Application>
  <PresentationFormat>Pokaz na ekranie (4:3)</PresentationFormat>
  <Paragraphs>25</Paragraphs>
  <Slides>12</Slides>
  <Notes>0</Notes>
  <HiddenSlides>0</HiddenSlides>
  <MMClips>0</MMClips>
  <ScaleCrop>false</ScaleCrop>
  <HeadingPairs>
    <vt:vector size="4" baseType="variant">
      <vt:variant>
        <vt:lpstr>Motyw</vt:lpstr>
      </vt:variant>
      <vt:variant>
        <vt:i4>1</vt:i4>
      </vt:variant>
      <vt:variant>
        <vt:lpstr>Tytuły slajdów</vt:lpstr>
      </vt:variant>
      <vt:variant>
        <vt:i4>12</vt:i4>
      </vt:variant>
    </vt:vector>
  </HeadingPairs>
  <TitlesOfParts>
    <vt:vector size="13" baseType="lpstr">
      <vt:lpstr>Techniczny</vt:lpstr>
      <vt:lpstr>Mikro a makroekonomia </vt:lpstr>
      <vt:lpstr>Czym jest właściwie ekonomia ?</vt:lpstr>
      <vt:lpstr>Slajd 3</vt:lpstr>
      <vt:lpstr>Mikroekonomia </vt:lpstr>
      <vt:lpstr>Slajd 5</vt:lpstr>
      <vt:lpstr>Slajd 6</vt:lpstr>
      <vt:lpstr>Makroekonomia </vt:lpstr>
      <vt:lpstr>Slajd 8</vt:lpstr>
      <vt:lpstr>Slajd 9</vt:lpstr>
      <vt:lpstr>Różnice między mikroekonomią  a makroekonomią</vt:lpstr>
      <vt:lpstr>Slajd 11</vt:lpstr>
      <vt:lpstr>Slajd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HP</dc:creator>
  <cp:lastModifiedBy>admin</cp:lastModifiedBy>
  <cp:revision>14</cp:revision>
  <dcterms:created xsi:type="dcterms:W3CDTF">2022-02-27T12:33:40Z</dcterms:created>
  <dcterms:modified xsi:type="dcterms:W3CDTF">2022-06-22T07:26:15Z</dcterms:modified>
</cp:coreProperties>
</file>